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7"/>
  </p:notesMasterIdLst>
  <p:handoutMasterIdLst>
    <p:handoutMasterId r:id="rId48"/>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398" r:id="rId27"/>
    <p:sldId id="257" r:id="rId28"/>
    <p:sldId id="258" r:id="rId29"/>
    <p:sldId id="259" r:id="rId30"/>
    <p:sldId id="260" r:id="rId31"/>
    <p:sldId id="261" r:id="rId32"/>
    <p:sldId id="262" r:id="rId33"/>
    <p:sldId id="263" r:id="rId34"/>
    <p:sldId id="264" r:id="rId35"/>
    <p:sldId id="356" r:id="rId36"/>
    <p:sldId id="266" r:id="rId37"/>
    <p:sldId id="267" r:id="rId38"/>
    <p:sldId id="268" r:id="rId39"/>
    <p:sldId id="269" r:id="rId40"/>
    <p:sldId id="395" r:id="rId41"/>
    <p:sldId id="396" r:id="rId42"/>
    <p:sldId id="397" r:id="rId43"/>
    <p:sldId id="394" r:id="rId44"/>
    <p:sldId id="393" r:id="rId45"/>
    <p:sldId id="350" r:id="rId4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E170A-47E9-41F8-9D4F-CE9D593846AE}" v="155" dt="2026-01-20T19:49:42.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57" autoAdjust="0"/>
    <p:restoredTop sz="94660"/>
  </p:normalViewPr>
  <p:slideViewPr>
    <p:cSldViewPr snapToGrid="0">
      <p:cViewPr varScale="1">
        <p:scale>
          <a:sx n="122" d="100"/>
          <a:sy n="122" d="100"/>
        </p:scale>
        <p:origin x="240" y="3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1/21/26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1/21/26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E721D82D-91F8-45D2-C4C3-8D0F13A2C9B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38F38E52-DCAD-187C-0AB8-73D915CDF7F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C91F661-1644-7AC9-D323-7AE3C47580EC}"/>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49655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A50D4403-450E-C429-2C83-5ADCB5E3028C}"/>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BB39DA4-9984-F68F-8943-70A1171A7B1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F4BABB93-675A-8E16-A783-565F9E4FBDA2}"/>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110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79325541-48D6-D37A-5DD9-EB9BC36E860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CFDA55-9FC0-9A49-DF4D-1BCB4E3A8F4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49B203BF-3EAD-CF4E-8C9F-CC4B77BABBCA}"/>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3355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32EE7E6A-B483-1786-020E-D5B53C1AE189}"/>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FB7C8D-4929-627B-DDC9-34605C0EFCC0}"/>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89127F1-6F29-8A71-E97B-D12CB1BED294}"/>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206236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21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21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21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21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21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21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21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21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21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tiff"/><Relationship Id="rId1" Type="http://schemas.openxmlformats.org/officeDocument/2006/relationships/slideLayout" Target="../slideLayouts/slideLayout12.xml"/><Relationship Id="rId5" Type="http://schemas.openxmlformats.org/officeDocument/2006/relationships/hyperlink" Target="https://johnnydoorn.github.io/teaching-statistics/workshops/exercises/knn-churn.pdf" TargetMode="External"/><Relationship Id="rId4" Type="http://schemas.openxmlformats.org/officeDocument/2006/relationships/hyperlink" Target="edu.nl/u4u3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du.nl/a7n4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johnnydoorn.github.io/teaching-statistics/workshops/exercises/knn-churn.pdf" TargetMode="External"/><Relationship Id="rId2" Type="http://schemas.openxmlformats.org/officeDocument/2006/relationships/image" Target="../media/image11.tiff"/><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jasp-stats.org/how-to-use-jasp/"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a:xfrm>
            <a:off x="609600" y="991456"/>
            <a:ext cx="10972800" cy="1143000"/>
          </a:xfrm>
        </p:spPr>
        <p:txBody>
          <a:bodyPr/>
          <a:lstStyle/>
          <a:p>
            <a:r>
              <a:rPr lang="en-NL" dirty="0">
                <a:latin typeface="Cantarell" panose="02000603000000000000" pitchFamily="2" charset="0"/>
              </a:rPr>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a:xfrm>
            <a:off x="609600" y="2134456"/>
            <a:ext cx="10972800" cy="4525963"/>
          </a:xfrm>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pic>
        <p:nvPicPr>
          <p:cNvPr id="3" name="Picture 2" descr="A qr code with a few squares&#10;&#10;AI-generated content may be incorrect.">
            <a:extLst>
              <a:ext uri="{FF2B5EF4-FFF2-40B4-BE49-F238E27FC236}">
                <a16:creationId xmlns:a16="http://schemas.microsoft.com/office/drawing/2014/main" id="{46CD977B-BA9B-1489-2442-9B2E520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324" y="3539797"/>
            <a:ext cx="3048000" cy="3289300"/>
          </a:xfrm>
          <a:prstGeom prst="rect">
            <a:avLst/>
          </a:prstGeom>
        </p:spPr>
      </p:pic>
      <p:sp>
        <p:nvSpPr>
          <p:cNvPr id="4" name="Title 1">
            <a:extLst>
              <a:ext uri="{FF2B5EF4-FFF2-40B4-BE49-F238E27FC236}">
                <a16:creationId xmlns:a16="http://schemas.microsoft.com/office/drawing/2014/main" id="{475AB04C-8E4E-345A-52A7-00E94CE1B7CE}"/>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4"/>
              </a:rPr>
              <a:t>Exercises</a:t>
            </a:r>
            <a:r>
              <a:rPr lang="en-GB" dirty="0">
                <a:latin typeface="Arial"/>
                <a:ea typeface="Arial"/>
                <a:cs typeface="Arial"/>
                <a:hlinkClick r:id="rId5"/>
              </a:rPr>
              <a:t>!</a:t>
            </a:r>
            <a:endParaRPr lang="en-GB" dirty="0"/>
          </a:p>
        </p:txBody>
      </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There</a:t>
            </a:r>
            <a:r>
              <a:rPr lang="nl" sz="4400" i="0" u="none" strike="noStrike" cap="none" spc="0" dirty="0">
                <a:solidFill>
                  <a:schemeClr val="dk1"/>
                </a:solidFill>
                <a:latin typeface="+mj-lt"/>
                <a:ea typeface="+mj-ea"/>
                <a:cs typeface="+mj-cs"/>
              </a:rPr>
              <a:t> are </a:t>
            </a:r>
            <a:r>
              <a:rPr lang="nl" sz="4400" i="0" u="none" strike="noStrike" cap="none" spc="0" err="1">
                <a:solidFill>
                  <a:schemeClr val="dk1"/>
                </a:solidFill>
                <a:latin typeface="+mj-lt"/>
                <a:ea typeface="+mj-ea"/>
                <a:cs typeface="+mj-cs"/>
              </a:rPr>
              <a:t>lots</a:t>
            </a:r>
            <a:r>
              <a:rPr lang="nl" sz="4400" i="0" u="none" strike="noStrike" cap="none" spc="0" dirty="0">
                <a:solidFill>
                  <a:schemeClr val="dk1"/>
                </a:solidFill>
                <a:latin typeface="+mj-lt"/>
                <a:ea typeface="+mj-ea"/>
                <a:cs typeface="+mj-cs"/>
              </a:rPr>
              <a:t> of different machine </a:t>
            </a:r>
            <a:r>
              <a:rPr lang="nl" sz="4400" i="0" u="none" strike="noStrike" cap="none" spc="0" err="1">
                <a:solidFill>
                  <a:schemeClr val="dk1"/>
                </a:solidFill>
                <a:latin typeface="+mj-lt"/>
                <a:ea typeface="+mj-ea"/>
                <a:cs typeface="+mj-cs"/>
              </a:rPr>
              <a:t>learning</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algorithms</a:t>
            </a:r>
            <a:endParaRPr lang="en-US" sz="4400" err="1">
              <a:solidFill>
                <a:schemeClr val="dk1"/>
              </a:solidFill>
              <a:cs typeface="Arial"/>
            </a:endParaRPr>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21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5344-E818-D19D-EB01-9E943FBA8782}"/>
              </a:ext>
            </a:extLst>
          </p:cNvPr>
          <p:cNvSpPr>
            <a:spLocks noGrp="1"/>
          </p:cNvSpPr>
          <p:nvPr>
            <p:ph type="title"/>
          </p:nvPr>
        </p:nvSpPr>
        <p:spPr/>
        <p:txBody>
          <a:bodyPr/>
          <a:lstStyle/>
          <a:p>
            <a:r>
              <a:rPr lang="en-NL" dirty="0">
                <a:hlinkClick r:id="rId2"/>
              </a:rPr>
              <a:t>Recording of our yearly ML Workshop</a:t>
            </a:r>
            <a:endParaRPr lang="en-NL" dirty="0"/>
          </a:p>
        </p:txBody>
      </p:sp>
      <p:sp>
        <p:nvSpPr>
          <p:cNvPr id="4" name="Date Placeholder 3">
            <a:extLst>
              <a:ext uri="{FF2B5EF4-FFF2-40B4-BE49-F238E27FC236}">
                <a16:creationId xmlns:a16="http://schemas.microsoft.com/office/drawing/2014/main" id="{08182F2A-AE12-BB65-BF5F-32E4FF0A0D62}"/>
              </a:ext>
            </a:extLst>
          </p:cNvPr>
          <p:cNvSpPr>
            <a:spLocks noGrp="1"/>
          </p:cNvSpPr>
          <p:nvPr>
            <p:ph type="dt" sz="half" idx="10"/>
          </p:nvPr>
        </p:nvSpPr>
        <p:spPr/>
        <p:txBody>
          <a:bodyPr/>
          <a:lstStyle/>
          <a:p>
            <a:fld id="{2A4BBE9E-0D67-DA4C-BE65-8F16158FCE1B}" type="datetime3">
              <a:rPr lang="en-US" smtClean="0"/>
              <a:t>21 January 2026</a:t>
            </a:fld>
            <a:endParaRPr lang="en-US"/>
          </a:p>
        </p:txBody>
      </p:sp>
      <p:sp>
        <p:nvSpPr>
          <p:cNvPr id="5" name="Footer Placeholder 4">
            <a:extLst>
              <a:ext uri="{FF2B5EF4-FFF2-40B4-BE49-F238E27FC236}">
                <a16:creationId xmlns:a16="http://schemas.microsoft.com/office/drawing/2014/main" id="{51F855D8-6514-299C-BDEE-8C4A33F85ACD}"/>
              </a:ext>
            </a:extLst>
          </p:cNvPr>
          <p:cNvSpPr>
            <a:spLocks noGrp="1"/>
          </p:cNvSpPr>
          <p:nvPr>
            <p:ph type="ftr" sz="quarter" idx="11"/>
          </p:nvPr>
        </p:nvSpPr>
        <p:spPr/>
        <p:txBody>
          <a:bodyPr/>
          <a:lstStyle/>
          <a:p>
            <a:r>
              <a:rPr lang="en-US"/>
              <a:t>Library Summerschool 2022</a:t>
            </a:r>
          </a:p>
        </p:txBody>
      </p:sp>
      <p:sp>
        <p:nvSpPr>
          <p:cNvPr id="6" name="Slide Number Placeholder 5">
            <a:extLst>
              <a:ext uri="{FF2B5EF4-FFF2-40B4-BE49-F238E27FC236}">
                <a16:creationId xmlns:a16="http://schemas.microsoft.com/office/drawing/2014/main" id="{53A858E5-0F6B-B8B8-CF51-147D7C41A1D9}"/>
              </a:ext>
            </a:extLst>
          </p:cNvPr>
          <p:cNvSpPr>
            <a:spLocks noGrp="1"/>
          </p:cNvSpPr>
          <p:nvPr>
            <p:ph type="sldNum" sz="quarter" idx="12"/>
          </p:nvPr>
        </p:nvSpPr>
        <p:spPr/>
        <p:txBody>
          <a:bodyPr/>
          <a:lstStyle/>
          <a:p>
            <a:fld id="{9472861B-B525-804C-B059-F2A9A9C02901}" type="slidenum">
              <a:rPr lang="en-US" smtClean="0"/>
              <a:t>22</a:t>
            </a:fld>
            <a:endParaRPr lang="en-US"/>
          </a:p>
        </p:txBody>
      </p:sp>
      <p:pic>
        <p:nvPicPr>
          <p:cNvPr id="1026" name="Picture 2" descr="qr-code for edu.nl/a7n4r">
            <a:extLst>
              <a:ext uri="{FF2B5EF4-FFF2-40B4-BE49-F238E27FC236}">
                <a16:creationId xmlns:a16="http://schemas.microsoft.com/office/drawing/2014/main" id="{52BBC8ED-6F56-6541-FAD6-D0141A229E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28049" y="2394672"/>
            <a:ext cx="4135902" cy="446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18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3600" i="0" u="none" strike="noStrike" cap="none" spc="0" dirty="0">
                <a:solidFill>
                  <a:schemeClr val="dk1"/>
                </a:solidFill>
                <a:latin typeface="+mj-lt"/>
                <a:ea typeface="+mj-ea"/>
                <a:cs typeface="+mj-cs"/>
              </a:rPr>
              <a:t>Machine </a:t>
            </a:r>
            <a:r>
              <a:rPr lang="nl" sz="3600" i="0" u="none" strike="noStrike" cap="none" spc="0" err="1">
                <a:solidFill>
                  <a:schemeClr val="dk1"/>
                </a:solidFill>
                <a:latin typeface="+mj-lt"/>
                <a:ea typeface="+mj-ea"/>
                <a:cs typeface="+mj-cs"/>
              </a:rPr>
              <a:t>learning</a:t>
            </a:r>
            <a:r>
              <a:rPr lang="nl" sz="3600" i="0" u="none" strike="noStrike" cap="none" spc="0" dirty="0">
                <a:solidFill>
                  <a:schemeClr val="dk1"/>
                </a:solidFill>
                <a:latin typeface="+mj-lt"/>
                <a:ea typeface="+mj-ea"/>
                <a:cs typeface="+mj-cs"/>
              </a:rPr>
              <a:t> is </a:t>
            </a:r>
            <a:r>
              <a:rPr lang="nl" sz="3600" i="0" u="none" strike="noStrike" cap="none" spc="0" err="1">
                <a:solidFill>
                  <a:schemeClr val="dk1"/>
                </a:solidFill>
                <a:latin typeface="+mj-lt"/>
                <a:ea typeface="+mj-ea"/>
                <a:cs typeface="+mj-cs"/>
              </a:rPr>
              <a:t>about</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finding</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patterns</a:t>
            </a:r>
            <a:r>
              <a:rPr lang="nl" sz="3600" i="0" u="none" strike="noStrike" cap="none" spc="0" dirty="0">
                <a:solidFill>
                  <a:schemeClr val="dk1"/>
                </a:solidFill>
                <a:latin typeface="+mj-lt"/>
                <a:ea typeface="+mj-ea"/>
                <a:cs typeface="+mj-cs"/>
              </a:rPr>
              <a:t>, </a:t>
            </a:r>
            <a:br>
              <a:rPr lang="nl" sz="3600" i="0" u="none" strike="noStrike" cap="none" spc="0" dirty="0"/>
            </a:br>
            <a:r>
              <a:rPr lang="nl" sz="3600" i="0" u="none" strike="noStrike" cap="none" spc="0" err="1">
                <a:solidFill>
                  <a:schemeClr val="dk1"/>
                </a:solidFill>
                <a:latin typeface="+mj-lt"/>
                <a:ea typeface="+mj-ea"/>
                <a:cs typeface="+mj-cs"/>
              </a:rPr>
              <a:t>the</a:t>
            </a:r>
            <a:r>
              <a:rPr lang="nl" sz="3600" i="0" u="none" strike="noStrike" cap="none" spc="0" dirty="0">
                <a:solidFill>
                  <a:schemeClr val="dk1"/>
                </a:solidFill>
                <a:latin typeface="+mj-lt"/>
                <a:ea typeface="+mj-ea"/>
                <a:cs typeface="+mj-cs"/>
              </a:rPr>
              <a:t> goal is making </a:t>
            </a:r>
            <a:r>
              <a:rPr lang="nl" sz="3600" i="0" u="none" strike="noStrike" cap="none" spc="0" err="1">
                <a:solidFill>
                  <a:schemeClr val="dk1"/>
                </a:solidFill>
                <a:latin typeface="+mj-lt"/>
                <a:ea typeface="+mj-ea"/>
                <a:cs typeface="+mj-cs"/>
              </a:rPr>
              <a:t>predictions</a:t>
            </a:r>
            <a:endParaRPr sz="4400" err="1">
              <a:solidFill>
                <a:schemeClr val="dk1"/>
              </a:solidFill>
            </a:endParaRPr>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21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23</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Better</a:t>
            </a:r>
            <a:r>
              <a:rPr lang="nl" sz="4400" i="0" u="none" strike="noStrike" cap="none" spc="0" dirty="0">
                <a:solidFill>
                  <a:schemeClr val="dk1"/>
                </a:solidFill>
                <a:latin typeface="+mj-lt"/>
                <a:ea typeface="+mj-ea"/>
                <a:cs typeface="+mj-cs"/>
              </a:rPr>
              <a:t> performance (</a:t>
            </a:r>
            <a:r>
              <a:rPr lang="nl" sz="4400" i="0" u="none" strike="noStrike" cap="none" spc="0" err="1">
                <a:solidFill>
                  <a:schemeClr val="dk1"/>
                </a:solidFill>
                <a:latin typeface="+mj-lt"/>
                <a:ea typeface="+mj-ea"/>
                <a:cs typeface="+mj-cs"/>
              </a:rPr>
              <a:t>often</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comes</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with</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higher</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complexity</a:t>
            </a:r>
            <a:endParaRPr lang="en-US" sz="4400" err="1">
              <a:solidFill>
                <a:schemeClr val="dk1"/>
              </a:solidFill>
              <a:cs typeface="Arial"/>
            </a:endParaRPr>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21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25</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26</a:t>
            </a:fld>
            <a:endParaRPr lang="en-US"/>
          </a:p>
        </p:txBody>
      </p:sp>
      <p:sp>
        <p:nvSpPr>
          <p:cNvPr id="20500558" name="TextBox 9"/>
          <p:cNvSpPr txBox="1"/>
          <p:nvPr/>
        </p:nvSpPr>
        <p:spPr bwMode="auto">
          <a:xfrm>
            <a:off x="728656" y="1260000"/>
            <a:ext cx="1068497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mn-lt"/>
                <a:ea typeface="+mn-ea"/>
                <a:cs typeface="+mn-cs"/>
              </a:rPr>
              <a:t>Learning </a:t>
            </a:r>
            <a:r>
              <a:rPr lang="nl" sz="4400" i="0" u="none" strike="noStrike" cap="none" spc="0" err="1">
                <a:solidFill>
                  <a:schemeClr val="dk1"/>
                </a:solidFill>
                <a:latin typeface="+mn-lt"/>
                <a:ea typeface="+mn-ea"/>
                <a:cs typeface="+mn-cs"/>
              </a:rPr>
              <a:t>objectives</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for</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today</a:t>
            </a:r>
            <a:endParaRPr lang="nl" sz="4000" b="1" i="0" u="none" strike="noStrike" cap="none" spc="0" err="1">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Train machine </a:t>
            </a:r>
            <a:r>
              <a:rPr lang="nl" sz="2000" b="0" i="0" u="none" strike="noStrike" cap="none" spc="0" dirty="0" err="1">
                <a:solidFill>
                  <a:schemeClr val="dk1"/>
                </a:solidFill>
                <a:latin typeface="+mn-lt"/>
                <a:ea typeface="+mn-ea"/>
                <a:cs typeface="+mn-cs"/>
              </a:rPr>
              <a:t>learning</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regression</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classification</a:t>
            </a:r>
            <a:r>
              <a:rPr lang="nl" sz="2000" b="0" i="0" u="none" strike="noStrike" cap="none" spc="0" dirty="0">
                <a:solidFill>
                  <a:schemeClr val="dk1"/>
                </a:solidFill>
                <a:latin typeface="+mn-lt"/>
                <a:ea typeface="+mn-ea"/>
                <a:cs typeface="+mn-cs"/>
              </a:rPr>
              <a:t>, clustering) </a:t>
            </a:r>
            <a:r>
              <a:rPr lang="nl" sz="2000" b="0" i="0" u="none" strike="noStrike" cap="none" spc="0" dirty="0" err="1">
                <a:solidFill>
                  <a:schemeClr val="dk1"/>
                </a:solidFill>
                <a:latin typeface="+mn-lt"/>
                <a:ea typeface="+mn-ea"/>
                <a:cs typeface="+mn-cs"/>
              </a:rPr>
              <a:t>using</a:t>
            </a:r>
            <a:r>
              <a:rPr lang="nl" sz="2000" b="0" i="0" u="none" strike="noStrike" cap="none" spc="0" dirty="0">
                <a:solidFill>
                  <a:schemeClr val="dk1"/>
                </a:solidFill>
                <a:latin typeface="+mn-lt"/>
                <a:ea typeface="+mn-ea"/>
                <a:cs typeface="+mn-cs"/>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Understand </a:t>
            </a:r>
            <a:r>
              <a:rPr lang="nl" sz="2000" b="0" i="0" u="none" strike="noStrike" cap="none" spc="0" dirty="0" err="1">
                <a:solidFill>
                  <a:schemeClr val="dk1"/>
                </a:solidFill>
                <a:latin typeface="+mn-lt"/>
                <a:ea typeface="+mn-ea"/>
                <a:cs typeface="+mn-cs"/>
              </a:rPr>
              <a:t>how</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evaluate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the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quality</a:t>
            </a:r>
            <a:r>
              <a:rPr lang="nl" sz="2000" b="0" i="0" u="none" strike="noStrike" cap="none" spc="0" dirty="0">
                <a:solidFill>
                  <a:schemeClr val="dk1"/>
                </a:solidFill>
                <a:latin typeface="+mn-lt"/>
                <a:ea typeface="+mn-ea"/>
                <a:cs typeface="+mn-cs"/>
              </a:rPr>
              <a:t> of these </a:t>
            </a:r>
            <a:r>
              <a:rPr lang="nl" sz="2000" b="0" i="0" u="none" strike="noStrike" cap="none" spc="0" dirty="0" err="1">
                <a:solidFill>
                  <a:schemeClr val="dk1"/>
                </a:solidFill>
                <a:latin typeface="+mn-lt"/>
                <a:ea typeface="+mn-ea"/>
                <a:cs typeface="+mn-cs"/>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mn-lt"/>
                <a:ea typeface="+mn-ea"/>
                <a:cs typeface="+mn-cs"/>
              </a:rPr>
              <a:t>Apply</a:t>
            </a:r>
            <a:r>
              <a:rPr lang="nl" sz="2000" b="0" i="0" u="none" strike="noStrike" cap="none" spc="0" dirty="0">
                <a:solidFill>
                  <a:schemeClr val="dk1"/>
                </a:solidFill>
                <a:latin typeface="+mn-lt"/>
                <a:ea typeface="+mn-ea"/>
                <a:cs typeface="+mn-cs"/>
              </a:rPr>
              <a:t> these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predict</a:t>
            </a:r>
            <a:r>
              <a:rPr lang="nl" sz="2000" b="0" i="0" u="none" strike="noStrike" cap="none" spc="0" dirty="0">
                <a:solidFill>
                  <a:schemeClr val="dk1"/>
                </a:solidFill>
                <a:latin typeface="+mn-lt"/>
                <a:ea typeface="+mn-ea"/>
                <a:cs typeface="+mn-cs"/>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27</a:t>
            </a:fld>
            <a:endParaRPr lang="en-US"/>
          </a:p>
        </p:txBody>
      </p:sp>
      <p:sp>
        <p:nvSpPr>
          <p:cNvPr id="302704944" name="TextBox 9"/>
          <p:cNvSpPr txBox="1"/>
          <p:nvPr/>
        </p:nvSpPr>
        <p:spPr bwMode="auto">
          <a:xfrm>
            <a:off x="728656" y="1260000"/>
            <a:ext cx="1068461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Arial"/>
                <a:ea typeface="Arial"/>
                <a:cs typeface="Arial"/>
              </a:rPr>
              <a:t>Learning </a:t>
            </a:r>
            <a:r>
              <a:rPr lang="nl" sz="4400" i="0" u="none" strike="noStrike" cap="none" spc="0" err="1">
                <a:solidFill>
                  <a:schemeClr val="dk1"/>
                </a:solidFill>
                <a:latin typeface="Arial"/>
                <a:ea typeface="Arial"/>
                <a:cs typeface="Arial"/>
              </a:rPr>
              <a:t>objectives</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for</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today</a:t>
            </a:r>
            <a:endParaRPr lang="nl" sz="4400"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Train machine </a:t>
            </a:r>
            <a:r>
              <a:rPr lang="nl" sz="2000" b="0" i="0" u="none" strike="noStrike" cap="none" spc="0" dirty="0" err="1">
                <a:solidFill>
                  <a:schemeClr val="dk1"/>
                </a:solidFill>
                <a:latin typeface="Arial"/>
                <a:ea typeface="Arial"/>
                <a:cs typeface="Arial"/>
              </a:rPr>
              <a:t>learning</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regression</a:t>
            </a:r>
            <a:r>
              <a:rPr lang="nl" sz="2000" b="0" i="0" u="none" strike="noStrike" cap="none" spc="0" dirty="0">
                <a:solidFill>
                  <a:schemeClr val="dk1"/>
                </a:solidFill>
                <a:latin typeface="Arial"/>
                <a:ea typeface="Arial"/>
                <a:cs typeface="Arial"/>
              </a:rPr>
              <a:t>, </a:t>
            </a:r>
            <a:r>
              <a:rPr lang="nl" sz="2000" b="1" i="0" u="none" strike="noStrike" cap="none" spc="0" dirty="0" err="1">
                <a:solidFill>
                  <a:schemeClr val="dk1"/>
                </a:solidFill>
                <a:latin typeface="Arial"/>
                <a:ea typeface="Arial"/>
                <a:cs typeface="Arial"/>
              </a:rPr>
              <a:t>classification</a:t>
            </a:r>
            <a:r>
              <a:rPr lang="nl" sz="2000" b="0" i="0" u="none" strike="noStrike" cap="none" spc="0" dirty="0">
                <a:solidFill>
                  <a:schemeClr val="dk1"/>
                </a:solidFill>
                <a:latin typeface="Arial"/>
                <a:ea typeface="Arial"/>
                <a:cs typeface="Arial"/>
              </a:rPr>
              <a:t>, clustering) </a:t>
            </a:r>
            <a:r>
              <a:rPr lang="nl" sz="2000" b="0" i="0" u="none" strike="noStrike" cap="none" spc="0" dirty="0" err="1">
                <a:solidFill>
                  <a:schemeClr val="dk1"/>
                </a:solidFill>
                <a:latin typeface="Arial"/>
                <a:ea typeface="Arial"/>
                <a:cs typeface="Arial"/>
              </a:rPr>
              <a:t>using</a:t>
            </a:r>
            <a:r>
              <a:rPr lang="nl" sz="2000" b="0" i="0" u="none" strike="noStrike" cap="none" spc="0" dirty="0">
                <a:solidFill>
                  <a:schemeClr val="dk1"/>
                </a:solidFill>
                <a:latin typeface="Arial"/>
                <a:ea typeface="Arial"/>
                <a:cs typeface="Arial"/>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Understand </a:t>
            </a:r>
            <a:r>
              <a:rPr lang="nl" sz="2000" b="0" i="0" u="none" strike="noStrike" cap="none" spc="0" dirty="0" err="1">
                <a:solidFill>
                  <a:schemeClr val="dk1"/>
                </a:solidFill>
                <a:latin typeface="Arial"/>
                <a:ea typeface="Arial"/>
                <a:cs typeface="Arial"/>
              </a:rPr>
              <a:t>how</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evaluate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the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quality</a:t>
            </a:r>
            <a:r>
              <a:rPr lang="nl" sz="2000" b="0" i="0" u="none" strike="noStrike" cap="none" spc="0" dirty="0">
                <a:solidFill>
                  <a:schemeClr val="dk1"/>
                </a:solidFill>
                <a:latin typeface="Arial"/>
                <a:ea typeface="Arial"/>
                <a:cs typeface="Arial"/>
              </a:rPr>
              <a:t> of these </a:t>
            </a:r>
            <a:r>
              <a:rPr lang="nl" sz="2000" b="0" i="0" u="none" strike="noStrike" cap="none" spc="0" dirty="0" err="1">
                <a:solidFill>
                  <a:schemeClr val="dk1"/>
                </a:solidFill>
                <a:latin typeface="Arial"/>
                <a:ea typeface="Arial"/>
                <a:cs typeface="Arial"/>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Arial"/>
                <a:ea typeface="Arial"/>
                <a:cs typeface="Arial"/>
              </a:rPr>
              <a:t>Apply</a:t>
            </a:r>
            <a:r>
              <a:rPr lang="nl" sz="2000" b="0" i="0" u="none" strike="noStrike" cap="none" spc="0" dirty="0">
                <a:solidFill>
                  <a:schemeClr val="dk1"/>
                </a:solidFill>
                <a:latin typeface="Arial"/>
                <a:ea typeface="Arial"/>
                <a:cs typeface="Arial"/>
              </a:rPr>
              <a:t> these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predict</a:t>
            </a:r>
            <a:r>
              <a:rPr lang="nl" sz="2000" b="0" i="0" u="none" strike="noStrike" cap="none" spc="0" dirty="0">
                <a:solidFill>
                  <a:schemeClr val="dk1"/>
                </a:solidFill>
                <a:latin typeface="Arial"/>
                <a:ea typeface="Arial"/>
                <a:cs typeface="Arial"/>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21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28</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29</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3" name="Picture 2">
            <a:extLst>
              <a:ext uri="{FF2B5EF4-FFF2-40B4-BE49-F238E27FC236}">
                <a16:creationId xmlns:a16="http://schemas.microsoft.com/office/drawing/2014/main" id="{B70094CA-469B-8F69-1605-FF0FA45E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053" y="2146301"/>
            <a:ext cx="4357641" cy="471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30</a:t>
            </a:fld>
            <a:endParaRPr lang="en-US"/>
          </a:p>
        </p:txBody>
      </p:sp>
      <p:sp>
        <p:nvSpPr>
          <p:cNvPr id="434539308" name="TextBox 9"/>
          <p:cNvSpPr txBox="1"/>
          <p:nvPr/>
        </p:nvSpPr>
        <p:spPr bwMode="auto">
          <a:xfrm>
            <a:off x="728656" y="1260000"/>
            <a:ext cx="10689291" cy="3701139"/>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3200" i="0" u="none" strike="noStrike" cap="none" spc="0" err="1">
                <a:solidFill>
                  <a:schemeClr val="dk1"/>
                </a:solidFill>
                <a:latin typeface="+mn-lt"/>
                <a:ea typeface="+mn-ea"/>
                <a:cs typeface="+mn-cs"/>
              </a:rPr>
              <a:t>You</a:t>
            </a:r>
            <a:r>
              <a:rPr lang="nl" sz="3200" i="0" u="none" strike="noStrike" cap="none" spc="0" dirty="0">
                <a:solidFill>
                  <a:schemeClr val="dk1"/>
                </a:solidFill>
                <a:latin typeface="+mn-lt"/>
                <a:ea typeface="+mn-ea"/>
                <a:cs typeface="+mn-cs"/>
              </a:rPr>
              <a:t> </a:t>
            </a:r>
            <a:r>
              <a:rPr lang="nl" sz="3200" i="0" u="none" strike="noStrike" cap="none" spc="0" err="1">
                <a:solidFill>
                  <a:schemeClr val="dk1"/>
                </a:solidFill>
                <a:latin typeface="+mn-lt"/>
                <a:ea typeface="+mn-ea"/>
                <a:cs typeface="+mn-cs"/>
              </a:rPr>
              <a:t>typically</a:t>
            </a:r>
            <a:r>
              <a:rPr lang="nl" sz="3200" i="0" u="none" strike="noStrike" cap="none" spc="0" dirty="0">
                <a:solidFill>
                  <a:schemeClr val="dk1"/>
                </a:solidFill>
                <a:latin typeface="+mn-lt"/>
                <a:ea typeface="+mn-ea"/>
                <a:cs typeface="+mn-cs"/>
              </a:rPr>
              <a:t> split </a:t>
            </a:r>
            <a:r>
              <a:rPr lang="nl" sz="3200" i="0" u="none" strike="noStrike" cap="none" spc="0" err="1">
                <a:solidFill>
                  <a:schemeClr val="dk1"/>
                </a:solidFill>
                <a:latin typeface="+mn-lt"/>
                <a:ea typeface="+mn-ea"/>
                <a:cs typeface="+mn-cs"/>
              </a:rPr>
              <a:t>your</a:t>
            </a:r>
            <a:r>
              <a:rPr lang="nl" sz="3200" i="0" u="none" strike="noStrike" cap="none" spc="0" dirty="0">
                <a:solidFill>
                  <a:schemeClr val="dk1"/>
                </a:solidFill>
                <a:latin typeface="+mn-lt"/>
                <a:ea typeface="+mn-ea"/>
                <a:cs typeface="+mn-cs"/>
              </a:rPr>
              <a:t> dataset in </a:t>
            </a:r>
            <a:r>
              <a:rPr lang="en-US" sz="3200" i="0" u="none" strike="noStrike" cap="none" spc="0" dirty="0">
                <a:solidFill>
                  <a:schemeClr val="dk1"/>
                </a:solidFill>
                <a:latin typeface="Arial"/>
                <a:ea typeface="Arial"/>
                <a:cs typeface="Arial"/>
              </a:rPr>
              <a:t>2 </a:t>
            </a:r>
            <a:r>
              <a:rPr lang="nl" sz="3200" i="0" u="none" strike="noStrike" cap="none" spc="0" dirty="0">
                <a:solidFill>
                  <a:schemeClr val="dk1"/>
                </a:solidFill>
                <a:latin typeface="Arial"/>
                <a:ea typeface="Arial"/>
                <a:cs typeface="Arial"/>
              </a:rPr>
              <a:t>or </a:t>
            </a:r>
            <a:r>
              <a:rPr lang="en-US" sz="3200" i="0" u="none" strike="noStrike" cap="none" spc="0" dirty="0">
                <a:solidFill>
                  <a:schemeClr val="dk1"/>
                </a:solidFill>
                <a:latin typeface="Arial"/>
                <a:ea typeface="Arial"/>
                <a:cs typeface="Arial"/>
              </a:rPr>
              <a:t>3</a:t>
            </a:r>
            <a:r>
              <a:rPr lang="nl" sz="3200" i="0" u="none" strike="noStrike" cap="none" spc="0" dirty="0">
                <a:solidFill>
                  <a:schemeClr val="dk1"/>
                </a:solidFill>
                <a:latin typeface="Arial"/>
                <a:ea typeface="Arial"/>
                <a:cs typeface="Arial"/>
              </a:rPr>
              <a:t> </a:t>
            </a:r>
            <a:r>
              <a:rPr lang="nl" sz="3200" i="0" u="none" strike="noStrike" cap="none" spc="0" err="1">
                <a:solidFill>
                  <a:schemeClr val="dk1"/>
                </a:solidFill>
                <a:latin typeface="Arial"/>
                <a:ea typeface="Arial"/>
                <a:cs typeface="Arial"/>
              </a:rPr>
              <a:t>parts</a:t>
            </a:r>
            <a:endParaRPr lang="en-US" sz="3200" err="1">
              <a:solidFill>
                <a:schemeClr val="dk1"/>
              </a:solidFill>
              <a:cs typeface="Arial"/>
            </a:endParaRPr>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Training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80%):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training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err="1">
                <a:solidFill>
                  <a:schemeClr val="dk1"/>
                </a:solidFill>
                <a:latin typeface="+mn-lt"/>
                <a:ea typeface="+mn-ea"/>
                <a:cs typeface="+mn-cs"/>
              </a:rPr>
              <a:t>Validation</a:t>
            </a:r>
            <a:r>
              <a:rPr lang="nl" sz="2400" b="0" i="0" u="none" strike="noStrike" cap="none" spc="0" dirty="0">
                <a:solidFill>
                  <a:schemeClr val="dk1"/>
                </a:solidFill>
                <a:latin typeface="+mn-lt"/>
                <a:ea typeface="+mn-ea"/>
                <a:cs typeface="+mn-cs"/>
              </a:rPr>
              <a:t> set: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optimizing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 (</a:t>
            </a:r>
            <a:r>
              <a:rPr lang="nl" sz="2400" b="0" i="0" u="none" strike="noStrike" cap="none" spc="0" dirty="0" err="1">
                <a:solidFill>
                  <a:schemeClr val="dk1"/>
                </a:solidFill>
                <a:latin typeface="+mn-lt"/>
                <a:ea typeface="+mn-ea"/>
                <a:cs typeface="+mn-cs"/>
              </a:rPr>
              <a:t>optional</a:t>
            </a:r>
            <a:r>
              <a:rPr lang="nl" sz="2400" b="0" i="0" u="none" strike="noStrike" cap="none" spc="0" dirty="0">
                <a:solidFill>
                  <a:schemeClr val="dk1"/>
                </a:solidFill>
                <a:latin typeface="+mn-lt"/>
                <a:ea typeface="+mn-ea"/>
                <a:cs typeface="+mn-cs"/>
              </a:rPr>
              <a:t>)</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Test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20%):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evaluating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000" dirty="0">
              <a:solidFill>
                <a:schemeClr val="dk1"/>
              </a:solidFill>
            </a:endParaRPr>
          </a:p>
          <a:p>
            <a:pPr marL="305435" indent="-305435">
              <a:lnSpc>
                <a:spcPts val="2499"/>
              </a:lnSpc>
              <a:buAutoNum type="arabicPeriod"/>
              <a:defRPr/>
            </a:pPr>
            <a:endParaRPr lang="en-US" sz="2000">
              <a:cs typeface="Arial"/>
            </a:endParaRPr>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Exercise</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err="1">
                <a:solidFill>
                  <a:schemeClr val="dk1"/>
                </a:solidFill>
              </a:rPr>
              <a:t>Exercise</a:t>
            </a:r>
            <a:r>
              <a:rPr lang="nl" sz="2600" dirty="0">
                <a:solidFill>
                  <a:schemeClr val="dk1"/>
                </a:solidFill>
              </a:rPr>
              <a:t>: K-</a:t>
            </a:r>
            <a:r>
              <a:rPr lang="nl" sz="2600" err="1">
                <a:solidFill>
                  <a:schemeClr val="dk1"/>
                </a:solidFill>
              </a:rPr>
              <a:t>nearest</a:t>
            </a:r>
            <a:r>
              <a:rPr lang="nl" sz="2600" dirty="0">
                <a:solidFill>
                  <a:schemeClr val="dk1"/>
                </a:solidFill>
              </a:rPr>
              <a:t> </a:t>
            </a:r>
            <a:r>
              <a:rPr lang="nl" sz="2600" err="1">
                <a:solidFill>
                  <a:schemeClr val="dk1"/>
                </a:solidFill>
              </a:rPr>
              <a:t>neighbors</a:t>
            </a:r>
            <a:endParaRPr lang="en-US" sz="2400" err="1">
              <a:solidFill>
                <a:schemeClr val="dk1"/>
              </a:solidFill>
              <a:cs typeface="Arial"/>
            </a:endParaRPr>
          </a:p>
        </p:txBody>
      </p:sp>
      <p:sp>
        <p:nvSpPr>
          <p:cNvPr id="2144238030" name="Google Shape;232;p32"/>
          <p:cNvSpPr txBox="1"/>
          <p:nvPr/>
        </p:nvSpPr>
        <p:spPr bwMode="auto">
          <a:xfrm>
            <a:off x="441999" y="1911833"/>
            <a:ext cx="11449559" cy="821731"/>
          </a:xfrm>
          <a:prstGeom prst="rect">
            <a:avLst/>
          </a:prstGeom>
          <a:noFill/>
          <a:ln>
            <a:noFill/>
          </a:ln>
        </p:spPr>
        <p:txBody>
          <a:bodyPr spcFirstLastPara="1" wrap="square" lIns="91424" tIns="91424" rIns="91424" bIns="91424" anchor="t" anchorCtr="0">
            <a:spAutoFit/>
          </a:bodyPr>
          <a:lstStyle/>
          <a:p>
            <a:pPr marL="457200" indent="-342900">
              <a:lnSpc>
                <a:spcPct val="114999"/>
              </a:lnSpc>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a:t>
            </a:r>
            <a:r>
              <a:rPr lang="nl" sz="1800" dirty="0" err="1"/>
              <a:t>years</a:t>
            </a:r>
            <a:r>
              <a:rPr lang="nl" sz="1800" dirty="0"/>
              <a:t> as customer = 1? </a:t>
            </a:r>
            <a:r>
              <a:rPr lang="nl" sz="1800" b="0" i="0" u="none" strike="noStrike" cap="none" spc="0" dirty="0">
                <a:latin typeface="Arial"/>
                <a:ea typeface="Arial"/>
                <a:cs typeface="Arial"/>
              </a:rPr>
              <a:t>🙂</a:t>
            </a:r>
            <a:r>
              <a:rPr lang="nl" sz="1800" dirty="0"/>
              <a:t> or 🙁?</a:t>
            </a:r>
            <a:endParaRPr lang="en-US" sz="1800" dirty="0"/>
          </a:p>
          <a:p>
            <a:pPr marL="457200" lvl="0" indent="-342900" algn="l">
              <a:lnSpc>
                <a:spcPct val="114999"/>
              </a:lnSpc>
              <a:spcBef>
                <a:spcPts val="0"/>
              </a:spcBef>
              <a:spcAft>
                <a:spcPts val="0"/>
              </a:spcAft>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5 </a:t>
            </a:r>
            <a:r>
              <a:rPr lang="nl" sz="1800" dirty="0" err="1"/>
              <a:t>and</a:t>
            </a:r>
            <a:r>
              <a:rPr lang="nl" sz="1800" dirty="0"/>
              <a:t> </a:t>
            </a:r>
            <a:r>
              <a:rPr lang="nl" sz="1800" dirty="0" err="1"/>
              <a:t>years</a:t>
            </a:r>
            <a:r>
              <a:rPr lang="nl" sz="1800" dirty="0"/>
              <a:t> customer = 3 🙂 or 🙁?</a:t>
            </a:r>
            <a:endParaRPr lang="en-US" sz="1800">
              <a:cs typeface="Arial"/>
            </a:endParaRPr>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Validation</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CA23DBE-39DB-6217-31BF-DF36FDDF18E4}"/>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1D066E8C-3AD6-A375-6BA2-628A3C9AA3D2}"/>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BD0CD754-9574-D1A3-A165-046F8B937379}"/>
              </a:ext>
            </a:extLst>
          </p:cNvPr>
          <p:cNvSpPr txBox="1"/>
          <p:nvPr/>
        </p:nvSpPr>
        <p:spPr>
          <a:xfrm>
            <a:off x="716165" y="2535226"/>
            <a:ext cx="60960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0" u="none" strike="noStrike">
                <a:solidFill>
                  <a:srgbClr val="000000"/>
                </a:solidFill>
                <a:latin typeface="Arial"/>
                <a:ea typeface="Arial"/>
                <a:cs typeface="Arial"/>
              </a:rPr>
              <a:t>Accuracy:</a:t>
            </a:r>
          </a:p>
          <a:p>
            <a:r>
              <a:rPr lang="en-US" sz="1800" b="0" i="0" u="none" strike="noStrike">
                <a:solidFill>
                  <a:srgbClr val="000000"/>
                </a:solidFill>
                <a:latin typeface="Arial"/>
                <a:ea typeface="Arial"/>
                <a:cs typeface="Arial"/>
              </a:rPr>
              <a:t>Proportion of correctly classified cases</a:t>
            </a:r>
          </a:p>
          <a:p>
            <a:br>
              <a:rPr lang="en-US"/>
            </a:br>
            <a:r>
              <a:rPr lang="en-US" sz="1800" b="0" i="0" u="none" strike="noStrike">
                <a:solidFill>
                  <a:srgbClr val="000000"/>
                </a:solidFill>
                <a:latin typeface="Arial"/>
                <a:ea typeface="Arial"/>
                <a:cs typeface="Arial"/>
              </a:rPr>
              <a:t>= (TN + TP) / (TN + FP + FN + TP)</a:t>
            </a:r>
          </a:p>
          <a:p>
            <a:r>
              <a:rPr lang="en-US" sz="1800" b="0" i="0" u="none" strike="noStrike">
                <a:solidFill>
                  <a:srgbClr val="000000"/>
                </a:solidFill>
                <a:latin typeface="Arial"/>
                <a:ea typeface="Arial"/>
                <a:cs typeface="Arial"/>
              </a:rPr>
              <a:t>= (942 + 183) / (942 + 102 + 179 + 183)</a:t>
            </a:r>
          </a:p>
          <a:p>
            <a:r>
              <a:rPr lang="en-US" sz="1800" b="0" i="0" u="none" strike="noStrike">
                <a:solidFill>
                  <a:srgbClr val="000000"/>
                </a:solidFill>
                <a:latin typeface="Arial"/>
                <a:ea typeface="Arial"/>
                <a:cs typeface="Arial"/>
              </a:rPr>
              <a:t>= 0.801</a:t>
            </a:r>
          </a:p>
          <a:p>
            <a:pPr algn="ctr"/>
            <a:endParaRPr lang="en-US"/>
          </a:p>
        </p:txBody>
      </p:sp>
      <p:pic>
        <p:nvPicPr>
          <p:cNvPr id="4" name="Picture 3" descr="A close-up of a survey&#10;&#10;AI-generated content may be incorrect.">
            <a:extLst>
              <a:ext uri="{FF2B5EF4-FFF2-40B4-BE49-F238E27FC236}">
                <a16:creationId xmlns:a16="http://schemas.microsoft.com/office/drawing/2014/main" id="{16B0FBAC-EE73-D8B5-5A5E-FE9200F2249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36709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FD265BD-60CE-AFCB-7E30-660B67DB16D6}"/>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9609E431-F8A1-2B59-E79A-94F9039A168C}"/>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1BA9C2F1-C797-3AD0-2AF5-9D3685C6F151}"/>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ea typeface="Arial"/>
                <a:cs typeface="Arial"/>
              </a:rPr>
              <a:t>Precision</a:t>
            </a:r>
            <a:r>
              <a:rPr lang="en-US" sz="1800" b="1"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predictions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FP)</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+ 102)</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0.642</a:t>
            </a:r>
            <a:endParaRPr lang="en-US" dirty="0"/>
          </a:p>
        </p:txBody>
      </p:sp>
      <p:pic>
        <p:nvPicPr>
          <p:cNvPr id="4" name="Picture 3" descr="A close-up of a survey&#10;&#10;AI-generated content may be incorrect.">
            <a:extLst>
              <a:ext uri="{FF2B5EF4-FFF2-40B4-BE49-F238E27FC236}">
                <a16:creationId xmlns:a16="http://schemas.microsoft.com/office/drawing/2014/main" id="{AC712E1D-9CC3-A3AC-FB55-F3967CB2EE7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6472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C72AFCE-EE7C-C801-8355-6438C32B291F}"/>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43FF63FE-1692-3630-6B8B-EAA5ADF90F11}"/>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AD950834-0278-58BD-1DA0-7A21D4CCB9C5}"/>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cs typeface="Arial"/>
              </a:rPr>
              <a:t>True positive rate (recall):</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observations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FN</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179</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0.505</a:t>
            </a:r>
            <a:endParaRPr lang="en-US" dirty="0"/>
          </a:p>
        </p:txBody>
      </p:sp>
      <p:pic>
        <p:nvPicPr>
          <p:cNvPr id="4" name="Picture 3" descr="A close-up of a survey&#10;&#10;AI-generated content may be incorrect.">
            <a:extLst>
              <a:ext uri="{FF2B5EF4-FFF2-40B4-BE49-F238E27FC236}">
                <a16:creationId xmlns:a16="http://schemas.microsoft.com/office/drawing/2014/main" id="{90CD85AF-AC56-84C6-630C-750D563AE12B}"/>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90234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0DF712E-CD93-582A-A39B-7933C583DE68}"/>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8F3D45AE-B706-8BF4-6F39-440C9564331A}"/>
              </a:ext>
            </a:extLst>
          </p:cNvPr>
          <p:cNvSpPr txBox="1"/>
          <p:nvPr/>
        </p:nvSpPr>
        <p:spPr bwMode="auto">
          <a:xfrm>
            <a:off x="0" y="2108295"/>
            <a:ext cx="5794533" cy="861742"/>
          </a:xfrm>
          <a:prstGeom prst="rect">
            <a:avLst/>
          </a:prstGeom>
          <a:noFill/>
          <a:ln>
            <a:noFill/>
          </a:ln>
        </p:spPr>
        <p:txBody>
          <a:bodyPr spcFirstLastPara="1" wrap="square" lIns="91424" tIns="91424" rIns="91424" bIns="91424" anchor="t" anchorCtr="0">
            <a:spAutoFit/>
          </a:bodyPr>
          <a:lstStyle/>
          <a:p>
            <a:pPr algn="ctr">
              <a:defRPr/>
            </a:pPr>
            <a:r>
              <a:rPr lang="nl" sz="4400" err="1">
                <a:solidFill>
                  <a:schemeClr val="dk1"/>
                </a:solidFill>
              </a:rPr>
              <a:t>And</a:t>
            </a:r>
            <a:r>
              <a:rPr lang="nl" sz="4400" dirty="0">
                <a:solidFill>
                  <a:schemeClr val="dk1"/>
                </a:solidFill>
              </a:rPr>
              <a:t> </a:t>
            </a:r>
            <a:r>
              <a:rPr lang="nl" sz="4400" err="1">
                <a:solidFill>
                  <a:schemeClr val="dk1"/>
                </a:solidFill>
              </a:rPr>
              <a:t>many</a:t>
            </a:r>
            <a:r>
              <a:rPr lang="nl" sz="4400" dirty="0">
                <a:solidFill>
                  <a:schemeClr val="dk1"/>
                </a:solidFill>
              </a:rPr>
              <a:t> more...</a:t>
            </a:r>
            <a:endParaRPr lang="en-US" sz="4400">
              <a:solidFill>
                <a:schemeClr val="dk1"/>
              </a:solidFill>
              <a:cs typeface="Arial"/>
            </a:endParaRPr>
          </a:p>
        </p:txBody>
      </p:sp>
      <p:pic>
        <p:nvPicPr>
          <p:cNvPr id="2" name="Picture 1" descr="A chart of positive and negative equations&#10;&#10;AI-generated content may be incorrect.">
            <a:extLst>
              <a:ext uri="{FF2B5EF4-FFF2-40B4-BE49-F238E27FC236}">
                <a16:creationId xmlns:a16="http://schemas.microsoft.com/office/drawing/2014/main" id="{5809499F-1FE4-071F-1ED9-959C8661F8C1}"/>
              </a:ext>
            </a:extLst>
          </p:cNvPr>
          <p:cNvPicPr>
            <a:picLocks noChangeAspect="1"/>
          </p:cNvPicPr>
          <p:nvPr/>
        </p:nvPicPr>
        <p:blipFill>
          <a:blip r:embed="rId3"/>
          <a:stretch>
            <a:fillRect/>
          </a:stretch>
        </p:blipFill>
        <p:spPr>
          <a:xfrm>
            <a:off x="5366738" y="733852"/>
            <a:ext cx="6825652" cy="5982161"/>
          </a:xfrm>
          <a:prstGeom prst="rect">
            <a:avLst/>
          </a:prstGeom>
        </p:spPr>
      </p:pic>
    </p:spTree>
    <p:extLst>
      <p:ext uri="{BB962C8B-B14F-4D97-AF65-F5344CB8AC3E}">
        <p14:creationId xmlns:p14="http://schemas.microsoft.com/office/powerpoint/2010/main" val="61510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95830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3"/>
              </a:rPr>
              <a:t>Exercises!</a:t>
            </a:r>
            <a:endParaRPr lang="en-GB" dirty="0"/>
          </a:p>
        </p:txBody>
      </p:sp>
      <p:pic>
        <p:nvPicPr>
          <p:cNvPr id="2050" name="Picture 2" descr="qr-code for edu.nl/8thy7">
            <a:extLst>
              <a:ext uri="{FF2B5EF4-FFF2-40B4-BE49-F238E27FC236}">
                <a16:creationId xmlns:a16="http://schemas.microsoft.com/office/drawing/2014/main" id="{F4292471-DDAF-5BDD-F1A0-BFE03B3EF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2463800"/>
            <a:ext cx="406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a:xfrm>
            <a:off x="609600" y="1024732"/>
            <a:ext cx="10972800" cy="1143000"/>
          </a:xfrm>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483296" y="216773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000" dirty="0">
                <a:latin typeface="Cantarell" panose="02000603000000000000" pitchFamily="2" charset="0"/>
                <a:hlinkClick r:id="rId2"/>
              </a:rPr>
              <a:t>The JASP Video Library</a:t>
            </a:r>
            <a:endParaRPr lang="en-GB" sz="2000" dirty="0">
              <a:latin typeface="Cantarell" panose="02000603000000000000" pitchFamily="2" charset="0"/>
              <a:hlinkClick r:id="rId3"/>
            </a:endParaRPr>
          </a:p>
          <a:p>
            <a:pPr>
              <a:lnSpc>
                <a:spcPct val="150000"/>
              </a:lnSpc>
            </a:pPr>
            <a:r>
              <a:rPr lang="en-GB" sz="2000" dirty="0">
                <a:latin typeface="Cantarell" panose="02000603000000000000" pitchFamily="2" charset="0"/>
                <a:hlinkClick r:id="rId3"/>
              </a:rPr>
              <a:t>How to Use JASP – Inventory of blogs/videos/gifs for frequentist and Bayesian analyses</a:t>
            </a:r>
          </a:p>
          <a:p>
            <a:pPr>
              <a:lnSpc>
                <a:spcPct val="150000"/>
              </a:lnSpc>
            </a:pPr>
            <a:r>
              <a:rPr lang="en-GB" sz="2000" dirty="0">
                <a:latin typeface="Cantarell" panose="02000603000000000000" pitchFamily="2" charset="0"/>
                <a:hlinkClick r:id="rId4"/>
              </a:rPr>
              <a:t>JASP YouTube page</a:t>
            </a:r>
          </a:p>
          <a:p>
            <a:pPr>
              <a:lnSpc>
                <a:spcPct val="150000"/>
              </a:lnSpc>
            </a:pPr>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pPr>
              <a:lnSpc>
                <a:spcPct val="150000"/>
              </a:lnSpc>
            </a:pPr>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pPr>
              <a:lnSpc>
                <a:spcPct val="150000"/>
              </a:lnSpc>
            </a:pPr>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pPr>
              <a:lnSpc>
                <a:spcPct val="150000"/>
              </a:lnSpc>
            </a:pPr>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pPr>
              <a:lnSpc>
                <a:spcPct val="150000"/>
              </a:lnSpc>
            </a:pPr>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pPr>
              <a:lnSpc>
                <a:spcPct val="150000"/>
              </a:lnSpc>
            </a:pPr>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Props1.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46973E-94AF-42A3-AF8B-C7C3842288F1}">
  <ds:schemaRefs>
    <ds:schemaRef ds:uri="http://schemas.microsoft.com/sharepoint/v3/contenttype/forms"/>
  </ds:schemaRefs>
</ds:datastoreItem>
</file>

<file path=customXml/itemProps3.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docProps/app.xml><?xml version="1.0" encoding="utf-8"?>
<Properties xmlns="http://schemas.openxmlformats.org/officeDocument/2006/extended-properties" xmlns:vt="http://schemas.openxmlformats.org/officeDocument/2006/docPropsVTypes">
  <Template/>
  <TotalTime>12106</TotalTime>
  <Words>1312</Words>
  <Application>Microsoft Macintosh PowerPoint</Application>
  <PresentationFormat>Widescreen</PresentationFormat>
  <Paragraphs>307</Paragraphs>
  <Slides>41</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Cantarell</vt:lpstr>
      <vt:lpstr>Helvetica</vt:lpstr>
      <vt:lpstr>Times New Roman</vt: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Recording of our yearly ML Workshop</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228</cp:revision>
  <dcterms:created xsi:type="dcterms:W3CDTF">2017-01-21T04:50:03Z</dcterms:created>
  <dcterms:modified xsi:type="dcterms:W3CDTF">2026-01-21T12:07:06Z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